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9" r:id="rId4"/>
    <p:sldId id="261" r:id="rId5"/>
    <p:sldId id="257" r:id="rId6"/>
    <p:sldId id="25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8C10F-70F1-F1E1-F8B9-A9ADFEEC9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3732E-8CC9-15C5-DF5D-A76269440A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F5555-198C-DEB2-34D5-32B653B7E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69A58-F361-29BA-3788-8026EDA43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F35D1-D308-B106-B196-F6B6B049E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263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C3636-44AD-75CE-A81C-433A78288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6D31A-681E-151B-85FF-4925D54260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64ACA-B732-554E-E545-25E59A5FB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6558E-C195-2B8F-98CD-477CC2ABA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F965A-DA01-12F6-A7C2-ADED07273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517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6C0120-8016-CDFC-5D5F-89306F5E7D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23119C-A12A-6C5A-69F3-0528AFFEA0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F3213-85F6-D989-D95E-1A1046CCC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D8F58-808E-6E4E-2399-977CA69E9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68564-5CF4-B114-EBDD-7BBA4B6BB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5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0F5A4-BA2C-04FD-409A-40ECDD020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EE63F-9C6A-AD29-8ED7-F8C6D9BA5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80A98-EED0-E5DF-965F-AB3FE0831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42750-5C71-5A64-2709-CFCCB63B1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91865-4A73-B435-C34F-945FF1B7E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574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020D9-947B-FB65-E3EE-E69264DB7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0F1A8-5BDE-5D51-8470-7A5D26F3E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D05ED-5098-9CE0-FC4A-23F1415E4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4A91D-77EF-0F06-9B8A-60792B4B7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1A2D9-E712-8A01-AE9E-CF4257EF0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27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B9178-CFDE-ED37-565D-EFBB44754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862CB-8826-6809-7B41-CDB4EE6FC0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D51FB9-F17C-1640-56C6-DC9016C2CF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5D103F-AD06-0887-2D8B-2EAF8F7BE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999DC-F0E4-837A-B882-4A5C19C2A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BF5C2-E377-2201-F4E9-C0371E108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139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F7AE5-3B88-C2FD-6658-6F07D18F7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09C223-DE29-6717-667C-F5917DFFA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FA8C2B-51B8-C43E-BCDA-4F9F9BFE5A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464ABF-ECCC-B5E0-B226-7093849B95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E69D8C-2D91-3701-4D09-55C2078606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79C3E1-FE8D-7AC8-60EF-58C85BE18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516C10-59F9-F33A-02C6-09244EA53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1B2525-38CE-2D37-573F-FFFB35AA2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358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CEC56-51A2-0477-90E7-D41F5A136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62008F-614D-7ED8-3702-7764DC053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8F6320-9F64-C599-E165-5BADB8FE6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2649A6-C9C0-4123-4059-17BCD4FAE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182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7EAE17-0669-6A55-ED7A-50D803C8F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4E297-0230-CF03-D96B-42762DAE3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33F635-976C-68F4-069F-E729F54F4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20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D0C96-B910-260F-9834-8AD6A9306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CD6EF-BDFF-1A84-93E6-E8C0B4962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976A7-FE8F-30C9-2A3A-3C666546FE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DBFFB3-183A-6974-91C1-D33245CAB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047F4-EFE6-A004-0AAB-2FCFC9363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6FB0B-E141-79BF-889B-BFB2481A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547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B71AC-0853-E135-E8E7-582DF010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0528C0-A212-6EB0-9990-301493EA75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BCAB86-F227-1140-F320-8EEB038F8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BDEC3F-972D-9AC8-8DA8-23BA4F0BE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97CA1-81BF-7BA2-8DB1-1BAB85D4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78D4E-26E4-A643-8411-E2CCD25F7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001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D6B8F2-5394-07F8-8A08-8703A995A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851DB-C1B2-818B-4589-F5A9D9C27B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A2DEDA-5B14-A8E0-83F8-11F77CFA2F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D457E2-9F50-4C44-A772-683D320200B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0BC7F-492A-9989-0815-8BED032BD9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C2E31-3C23-74A1-0928-AA83D74ADB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40DE9-D70A-4742-BFDE-2731A2D67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994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ADA4F-615A-2F1B-F1A7-405CB977E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192" y="1041400"/>
            <a:ext cx="9674469" cy="23876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AutoFocus</a:t>
            </a:r>
            <a:r>
              <a:rPr lang="en-US" dirty="0"/>
              <a:t> of</a:t>
            </a:r>
            <a:br>
              <a:rPr lang="en-US" dirty="0"/>
            </a:br>
            <a:r>
              <a:rPr lang="en-US" i="1" dirty="0"/>
              <a:t>Drosophila Melanogaster </a:t>
            </a:r>
            <a:r>
              <a:rPr lang="en-US" dirty="0"/>
              <a:t>Embryos</a:t>
            </a:r>
            <a:br>
              <a:rPr lang="en-US" dirty="0"/>
            </a:br>
            <a:r>
              <a:rPr lang="en-US" dirty="0"/>
              <a:t>Using Gabor Filters for </a:t>
            </a:r>
            <a:r>
              <a:rPr lang="en-US" dirty="0" err="1"/>
              <a:t>RoboCam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409005-819B-BEBE-CF74-C3874EC039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3322" y="3786676"/>
            <a:ext cx="9144000" cy="1655762"/>
          </a:xfrm>
        </p:spPr>
        <p:txBody>
          <a:bodyPr/>
          <a:lstStyle/>
          <a:p>
            <a:r>
              <a:rPr lang="en-US" i="1" dirty="0"/>
              <a:t>Tom Zimmerman, Jiayu Luo</a:t>
            </a:r>
          </a:p>
          <a:p>
            <a:r>
              <a:rPr lang="en-US" dirty="0"/>
              <a:t>IBM Research, SFSU</a:t>
            </a:r>
          </a:p>
          <a:p>
            <a:r>
              <a:rPr lang="en-US" dirty="0"/>
              <a:t>4.30.23</a:t>
            </a:r>
          </a:p>
        </p:txBody>
      </p:sp>
      <p:pic>
        <p:nvPicPr>
          <p:cNvPr id="4" name="Picture 3" descr="Image result for nsf logo">
            <a:extLst>
              <a:ext uri="{FF2B5EF4-FFF2-40B4-BE49-F238E27FC236}">
                <a16:creationId xmlns:a16="http://schemas.microsoft.com/office/drawing/2014/main" id="{676966A7-C81A-3C42-B7FF-9E6D58C9D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5257800"/>
            <a:ext cx="1533525" cy="154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CDB40A-40D7-65FE-659B-5C09070DB6D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45216" y="5673546"/>
            <a:ext cx="3246783" cy="11544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2F743E-F7EF-F1C6-F5E3-B2D78A934033}"/>
              </a:ext>
            </a:extLst>
          </p:cNvPr>
          <p:cNvSpPr/>
          <p:nvPr/>
        </p:nvSpPr>
        <p:spPr>
          <a:xfrm>
            <a:off x="1524000" y="5673546"/>
            <a:ext cx="7620000" cy="73866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This material is based upon work supported by the NSF under Grant No. </a:t>
            </a:r>
            <a:r>
              <a:rPr lang="en-US" sz="1400" b="1" dirty="0"/>
              <a:t>DBI-1548297</a:t>
            </a:r>
            <a:r>
              <a:rPr lang="en-US" sz="1400" dirty="0"/>
              <a:t>.  </a:t>
            </a:r>
          </a:p>
          <a:p>
            <a:r>
              <a:rPr lang="en-US" sz="1400" b="1" dirty="0"/>
              <a:t>Disclaimer:  </a:t>
            </a:r>
            <a:r>
              <a:rPr lang="en-US" sz="1400" dirty="0"/>
              <a:t>Any opinions, findings and conclusions or recommendations expressed in this material are those of the authors and do not necessarily reflect the views of the National Science Foundation. </a:t>
            </a:r>
          </a:p>
        </p:txBody>
      </p:sp>
    </p:spTree>
    <p:extLst>
      <p:ext uri="{BB962C8B-B14F-4D97-AF65-F5344CB8AC3E}">
        <p14:creationId xmlns:p14="http://schemas.microsoft.com/office/powerpoint/2010/main" val="2695928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attern, symmetry, grey, design&#10;&#10;Description automatically generated">
            <a:extLst>
              <a:ext uri="{FF2B5EF4-FFF2-40B4-BE49-F238E27FC236}">
                <a16:creationId xmlns:a16="http://schemas.microsoft.com/office/drawing/2014/main" id="{E0A5FA54-E1DE-619F-B77F-B918303955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03"/>
          <a:stretch/>
        </p:blipFill>
        <p:spPr>
          <a:xfrm>
            <a:off x="716381" y="969830"/>
            <a:ext cx="1464843" cy="51592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9A8914-9CBF-99A5-637C-CDCB7A5CFF93}"/>
              </a:ext>
            </a:extLst>
          </p:cNvPr>
          <p:cNvSpPr txBox="1"/>
          <p:nvPr/>
        </p:nvSpPr>
        <p:spPr>
          <a:xfrm>
            <a:off x="2673627" y="1688417"/>
            <a:ext cx="9081052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200" dirty="0"/>
              <a:t>Its impulse response is defined by a </a:t>
            </a:r>
            <a:r>
              <a:rPr lang="en-US" sz="3200" b="1" dirty="0"/>
              <a:t>sinusoidal wave </a:t>
            </a:r>
            <a:r>
              <a:rPr lang="en-US" sz="3200" dirty="0"/>
              <a:t>(a plane wave for 2D Gabor filters) multiplied by a </a:t>
            </a:r>
            <a:r>
              <a:rPr lang="en-US" sz="3200" b="1" dirty="0"/>
              <a:t>Gaussian function</a:t>
            </a:r>
            <a:r>
              <a:rPr lang="en-US" sz="3200" dirty="0"/>
              <a:t>. Because of the multiplication-convolution property (Convolution theorem), the Fourier transform of a Gabor filter's impulse response is the convolution of the Fourier transform of the harmonic function (sinusoidal function) and the Fourier transform of the Gaussian function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985009-82E1-6000-15C4-C270B8B32C40}"/>
              </a:ext>
            </a:extLst>
          </p:cNvPr>
          <p:cNvSpPr txBox="1"/>
          <p:nvPr/>
        </p:nvSpPr>
        <p:spPr>
          <a:xfrm>
            <a:off x="4893015" y="261944"/>
            <a:ext cx="27159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Gabor Filter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044B27-8389-EF21-E163-02D2B303D619}"/>
              </a:ext>
            </a:extLst>
          </p:cNvPr>
          <p:cNvSpPr txBox="1"/>
          <p:nvPr/>
        </p:nvSpPr>
        <p:spPr>
          <a:xfrm>
            <a:off x="-17109" y="1236530"/>
            <a:ext cx="732958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/>
              <a:t>0</a:t>
            </a:r>
          </a:p>
          <a:p>
            <a:pPr algn="r"/>
            <a:endParaRPr lang="en-US" sz="2800" b="1" dirty="0"/>
          </a:p>
          <a:p>
            <a:pPr algn="r"/>
            <a:endParaRPr lang="en-US" sz="2800" b="1" dirty="0"/>
          </a:p>
          <a:p>
            <a:pPr algn="r"/>
            <a:r>
              <a:rPr lang="en-US" sz="2800" b="1" dirty="0"/>
              <a:t>45</a:t>
            </a:r>
          </a:p>
          <a:p>
            <a:pPr algn="r"/>
            <a:endParaRPr lang="en-US" sz="2800" b="1" dirty="0"/>
          </a:p>
          <a:p>
            <a:pPr algn="r"/>
            <a:endParaRPr lang="en-US" sz="2800" b="1" dirty="0"/>
          </a:p>
          <a:p>
            <a:pPr algn="r"/>
            <a:r>
              <a:rPr lang="en-US" sz="2800" b="1" dirty="0"/>
              <a:t>90</a:t>
            </a:r>
          </a:p>
          <a:p>
            <a:pPr algn="r"/>
            <a:endParaRPr lang="en-US" sz="2800" b="1" dirty="0"/>
          </a:p>
          <a:p>
            <a:pPr algn="r"/>
            <a:endParaRPr lang="en-US" sz="2800" b="1" dirty="0"/>
          </a:p>
          <a:p>
            <a:pPr algn="r"/>
            <a:r>
              <a:rPr lang="en-US" sz="2800" b="1" dirty="0"/>
              <a:t>135</a:t>
            </a:r>
          </a:p>
        </p:txBody>
      </p:sp>
    </p:spTree>
    <p:extLst>
      <p:ext uri="{BB962C8B-B14F-4D97-AF65-F5344CB8AC3E}">
        <p14:creationId xmlns:p14="http://schemas.microsoft.com/office/powerpoint/2010/main" val="1555831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lack and white, screenshot, black, graphics&#10;&#10;Description automatically generated">
            <a:extLst>
              <a:ext uri="{FF2B5EF4-FFF2-40B4-BE49-F238E27FC236}">
                <a16:creationId xmlns:a16="http://schemas.microsoft.com/office/drawing/2014/main" id="{03599579-F86B-0B72-3EC0-5B7779DDC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490" y="0"/>
            <a:ext cx="1029102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B8F7F2-B0A3-A055-F792-BB33C400E4C0}"/>
              </a:ext>
            </a:extLst>
          </p:cNvPr>
          <p:cNvSpPr txBox="1"/>
          <p:nvPr/>
        </p:nvSpPr>
        <p:spPr>
          <a:xfrm>
            <a:off x="5857875" y="2981325"/>
            <a:ext cx="406393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0                             45</a:t>
            </a:r>
          </a:p>
          <a:p>
            <a:endParaRPr lang="en-US" sz="3600" b="1" dirty="0">
              <a:solidFill>
                <a:schemeClr val="bg1"/>
              </a:solidFill>
            </a:endParaRPr>
          </a:p>
          <a:p>
            <a:endParaRPr lang="en-US" sz="3600" b="1" dirty="0">
              <a:solidFill>
                <a:schemeClr val="bg1"/>
              </a:solidFill>
            </a:endParaRPr>
          </a:p>
          <a:p>
            <a:endParaRPr lang="en-US" sz="3600" b="1" dirty="0">
              <a:solidFill>
                <a:schemeClr val="bg1"/>
              </a:solidFill>
            </a:endParaRPr>
          </a:p>
          <a:p>
            <a:endParaRPr lang="en-US" sz="3600" b="1" dirty="0">
              <a:solidFill>
                <a:schemeClr val="bg1"/>
              </a:solidFill>
            </a:endParaRPr>
          </a:p>
          <a:p>
            <a:endParaRPr lang="en-US" sz="3600" b="1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chemeClr val="bg1"/>
                </a:solidFill>
              </a:rPr>
              <a:t>90                          135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06D7FB-8FE5-0E16-6779-6A33514EF843}"/>
              </a:ext>
            </a:extLst>
          </p:cNvPr>
          <p:cNvSpPr txBox="1"/>
          <p:nvPr/>
        </p:nvSpPr>
        <p:spPr>
          <a:xfrm>
            <a:off x="1581150" y="3286125"/>
            <a:ext cx="2407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Combined Filter Output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672BCD-9C5A-CEA7-DC0B-E02D1853DCC1}"/>
              </a:ext>
            </a:extLst>
          </p:cNvPr>
          <p:cNvSpPr txBox="1"/>
          <p:nvPr/>
        </p:nvSpPr>
        <p:spPr>
          <a:xfrm>
            <a:off x="1685925" y="83582"/>
            <a:ext cx="696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Original Image                                                                   Gabor Filter Outputs</a:t>
            </a:r>
          </a:p>
        </p:txBody>
      </p:sp>
    </p:spTree>
    <p:extLst>
      <p:ext uri="{BB962C8B-B14F-4D97-AF65-F5344CB8AC3E}">
        <p14:creationId xmlns:p14="http://schemas.microsoft.com/office/powerpoint/2010/main" val="2519685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creenshot, black and white&#10;&#10;Description automatically generated">
            <a:extLst>
              <a:ext uri="{FF2B5EF4-FFF2-40B4-BE49-F238E27FC236}">
                <a16:creationId xmlns:a16="http://schemas.microsoft.com/office/drawing/2014/main" id="{020036EE-5CCB-3E6C-68B1-597A6F7E15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695" b="14928"/>
          <a:stretch/>
        </p:blipFill>
        <p:spPr>
          <a:xfrm>
            <a:off x="297072" y="234834"/>
            <a:ext cx="5798928" cy="6388331"/>
          </a:xfrm>
          <a:prstGeom prst="rect">
            <a:avLst/>
          </a:prstGeom>
        </p:spPr>
      </p:pic>
      <p:pic>
        <p:nvPicPr>
          <p:cNvPr id="6" name="Picture 5" descr="A picture containing screenshot, black and white&#10;&#10;Description automatically generated">
            <a:extLst>
              <a:ext uri="{FF2B5EF4-FFF2-40B4-BE49-F238E27FC236}">
                <a16:creationId xmlns:a16="http://schemas.microsoft.com/office/drawing/2014/main" id="{AC45DF5F-4832-0458-6EB6-E98CA27705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57" t="1595" r="49666" b="14437"/>
          <a:stretch/>
        </p:blipFill>
        <p:spPr>
          <a:xfrm>
            <a:off x="6427306" y="407505"/>
            <a:ext cx="5495955" cy="62156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9DAB25-155B-B044-CA6B-3416CAF4A271}"/>
              </a:ext>
            </a:extLst>
          </p:cNvPr>
          <p:cNvSpPr txBox="1"/>
          <p:nvPr/>
        </p:nvSpPr>
        <p:spPr>
          <a:xfrm>
            <a:off x="1003852" y="50168"/>
            <a:ext cx="4612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0                     45                       90                      135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83E706-8A09-4E2C-72CE-5E8698A6192C}"/>
              </a:ext>
            </a:extLst>
          </p:cNvPr>
          <p:cNvSpPr txBox="1"/>
          <p:nvPr/>
        </p:nvSpPr>
        <p:spPr>
          <a:xfrm>
            <a:off x="7030278" y="76280"/>
            <a:ext cx="4612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0                     45                       90                      135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C547F7-639D-4A31-18CD-67BE9C884FDD}"/>
              </a:ext>
            </a:extLst>
          </p:cNvPr>
          <p:cNvSpPr txBox="1"/>
          <p:nvPr/>
        </p:nvSpPr>
        <p:spPr>
          <a:xfrm>
            <a:off x="141140" y="974035"/>
            <a:ext cx="372218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7f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5f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3f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760561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550368-D3FF-E035-E16C-64491F4320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56" t="1282" r="16912" b="5107"/>
          <a:stretch/>
        </p:blipFill>
        <p:spPr>
          <a:xfrm>
            <a:off x="293072" y="1695215"/>
            <a:ext cx="3966916" cy="38842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2A2780E-5CD7-676D-DA4D-1F0C06C85486}"/>
              </a:ext>
            </a:extLst>
          </p:cNvPr>
          <p:cNvSpPr txBox="1"/>
          <p:nvPr/>
        </p:nvSpPr>
        <p:spPr>
          <a:xfrm>
            <a:off x="1871611" y="1278493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F5 #18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09A320-FB28-8B96-7D64-2D2A41E9C012}"/>
              </a:ext>
            </a:extLst>
          </p:cNvPr>
          <p:cNvSpPr txBox="1"/>
          <p:nvPr/>
        </p:nvSpPr>
        <p:spPr>
          <a:xfrm>
            <a:off x="5343526" y="70915"/>
            <a:ext cx="609746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Gabor Filter Kernel Settings</a:t>
            </a:r>
          </a:p>
          <a:p>
            <a:r>
              <a:rPr lang="en-US" dirty="0"/>
              <a:t>theta = 0, 90</a:t>
            </a:r>
          </a:p>
          <a:p>
            <a:r>
              <a:rPr lang="en-US" dirty="0"/>
              <a:t>angle = theta / 4. * </a:t>
            </a:r>
            <a:r>
              <a:rPr lang="en-US" dirty="0" err="1"/>
              <a:t>np.pi</a:t>
            </a:r>
            <a:endParaRPr lang="en-US" dirty="0"/>
          </a:p>
          <a:p>
            <a:r>
              <a:rPr lang="en-US" dirty="0"/>
              <a:t>sigma= 1 </a:t>
            </a:r>
          </a:p>
          <a:p>
            <a:r>
              <a:rPr lang="en-US" dirty="0"/>
              <a:t>frequency=0.35  </a:t>
            </a:r>
          </a:p>
          <a:p>
            <a:r>
              <a:rPr lang="en-US" dirty="0"/>
              <a:t>kernel = </a:t>
            </a:r>
            <a:r>
              <a:rPr lang="en-US" dirty="0" err="1"/>
              <a:t>np.real</a:t>
            </a:r>
            <a:r>
              <a:rPr lang="en-US" dirty="0"/>
              <a:t>(</a:t>
            </a:r>
            <a:r>
              <a:rPr lang="en-US" dirty="0" err="1"/>
              <a:t>gabor_kernel</a:t>
            </a:r>
            <a:r>
              <a:rPr lang="en-US" dirty="0"/>
              <a:t>(frequency, theta=</a:t>
            </a:r>
            <a:r>
              <a:rPr lang="en-US" dirty="0" err="1"/>
              <a:t>angle,sigma_x</a:t>
            </a:r>
            <a:r>
              <a:rPr lang="en-US" dirty="0"/>
              <a:t>=sigma, </a:t>
            </a:r>
            <a:r>
              <a:rPr lang="en-US" dirty="0" err="1"/>
              <a:t>sigma_y</a:t>
            </a:r>
            <a:r>
              <a:rPr lang="en-US" dirty="0"/>
              <a:t>=sigma))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CD04B0-59F4-A116-D3C8-686DE7ACE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406" y="2110325"/>
            <a:ext cx="6421315" cy="4747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921DD5-BC5E-C8C2-74C9-66E9C20C3813}"/>
              </a:ext>
            </a:extLst>
          </p:cNvPr>
          <p:cNvSpPr txBox="1"/>
          <p:nvPr/>
        </p:nvSpPr>
        <p:spPr>
          <a:xfrm>
            <a:off x="8467725" y="2798147"/>
            <a:ext cx="23526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Combined </a:t>
            </a:r>
          </a:p>
          <a:p>
            <a:pPr algn="ctr"/>
            <a:r>
              <a:rPr lang="en-US" dirty="0"/>
              <a:t>0 and 90 filter output 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413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Petri dish, dishware, tableware&#10;&#10;Description automatically generated">
            <a:extLst>
              <a:ext uri="{FF2B5EF4-FFF2-40B4-BE49-F238E27FC236}">
                <a16:creationId xmlns:a16="http://schemas.microsoft.com/office/drawing/2014/main" id="{9D8AF698-FEFF-4C34-8CE7-1F9CE62714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4" t="2642" r="15806" b="4580"/>
          <a:stretch/>
        </p:blipFill>
        <p:spPr>
          <a:xfrm>
            <a:off x="0" y="1"/>
            <a:ext cx="3917245" cy="38033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7AF831E-0DD6-E836-5C45-9DCA9009A7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17" t="1282" r="23457" b="53617"/>
          <a:stretch/>
        </p:blipFill>
        <p:spPr>
          <a:xfrm>
            <a:off x="8433639" y="0"/>
            <a:ext cx="3779907" cy="3803373"/>
          </a:xfrm>
          <a:prstGeom prst="rect">
            <a:avLst/>
          </a:prstGeom>
        </p:spPr>
      </p:pic>
      <p:pic>
        <p:nvPicPr>
          <p:cNvPr id="3" name="Picture 2" descr="A picture containing text, diagram, plot, line&#10;&#10;Description automatically generated">
            <a:extLst>
              <a:ext uri="{FF2B5EF4-FFF2-40B4-BE49-F238E27FC236}">
                <a16:creationId xmlns:a16="http://schemas.microsoft.com/office/drawing/2014/main" id="{78769964-36E5-87B5-CA2D-D0D3504AD4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81" y="3803373"/>
            <a:ext cx="4128267" cy="3054627"/>
          </a:xfrm>
          <a:prstGeom prst="rect">
            <a:avLst/>
          </a:prstGeom>
        </p:spPr>
      </p:pic>
      <p:pic>
        <p:nvPicPr>
          <p:cNvPr id="6" name="Picture 5" descr="A picture containing text, line, diagram, plot&#10;&#10;Description automatically generated">
            <a:extLst>
              <a:ext uri="{FF2B5EF4-FFF2-40B4-BE49-F238E27FC236}">
                <a16:creationId xmlns:a16="http://schemas.microsoft.com/office/drawing/2014/main" id="{0FB2C0F3-81D2-9CEA-9080-7553F94478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430" y="3803373"/>
            <a:ext cx="3949430" cy="3054627"/>
          </a:xfrm>
          <a:prstGeom prst="rect">
            <a:avLst/>
          </a:prstGeom>
        </p:spPr>
      </p:pic>
      <p:pic>
        <p:nvPicPr>
          <p:cNvPr id="8" name="Picture 7" descr="A picture containing text, diagram, plot, line&#10;&#10;Description automatically generated">
            <a:extLst>
              <a:ext uri="{FF2B5EF4-FFF2-40B4-BE49-F238E27FC236}">
                <a16:creationId xmlns:a16="http://schemas.microsoft.com/office/drawing/2014/main" id="{60267EA9-3FAD-4C50-DED9-E8D0E1ACC4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9880" y="3803373"/>
            <a:ext cx="3949431" cy="3054627"/>
          </a:xfrm>
          <a:prstGeom prst="rect">
            <a:avLst/>
          </a:prstGeom>
        </p:spPr>
      </p:pic>
      <p:pic>
        <p:nvPicPr>
          <p:cNvPr id="12" name="Picture 11" descr="A picture containing serveware, cup, tableware, dishware&#10;&#10;Description automatically generated">
            <a:extLst>
              <a:ext uri="{FF2B5EF4-FFF2-40B4-BE49-F238E27FC236}">
                <a16:creationId xmlns:a16="http://schemas.microsoft.com/office/drawing/2014/main" id="{38F38862-C916-DDC8-5C40-EAE6A112336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23" t="2319" r="15385" b="2754"/>
          <a:stretch/>
        </p:blipFill>
        <p:spPr>
          <a:xfrm>
            <a:off x="4356270" y="0"/>
            <a:ext cx="3832407" cy="38033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BFAF66-1B70-6DD9-ABBC-608E49B464C8}"/>
              </a:ext>
            </a:extLst>
          </p:cNvPr>
          <p:cNvSpPr txBox="1"/>
          <p:nvPr/>
        </p:nvSpPr>
        <p:spPr>
          <a:xfrm>
            <a:off x="0" y="0"/>
            <a:ext cx="117745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C5 #17                                                                       D4 #19                                                                 E2  #22    </a:t>
            </a:r>
          </a:p>
        </p:txBody>
      </p:sp>
    </p:spTree>
    <p:extLst>
      <p:ext uri="{BB962C8B-B14F-4D97-AF65-F5344CB8AC3E}">
        <p14:creationId xmlns:p14="http://schemas.microsoft.com/office/powerpoint/2010/main" val="2665268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236</Words>
  <Application>Microsoft Office PowerPoint</Application>
  <PresentationFormat>Widescreen</PresentationFormat>
  <Paragraphs>57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AutoFocus of Drosophila Melanogaster Embryos Using Gabor Filters for RoboCam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IBM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Zimmerman</dc:creator>
  <cp:lastModifiedBy>Thomas Zimmerman</cp:lastModifiedBy>
  <cp:revision>8</cp:revision>
  <dcterms:created xsi:type="dcterms:W3CDTF">2023-05-01T06:17:14Z</dcterms:created>
  <dcterms:modified xsi:type="dcterms:W3CDTF">2023-05-01T23:15:28Z</dcterms:modified>
</cp:coreProperties>
</file>

<file path=docProps/thumbnail.jpeg>
</file>